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80.xml" ContentType="application/vnd.openxmlformats-officedocument.presentationml.slide+xml"/>
  <Override PartName="/ppt/slides/slide170.xml" ContentType="application/vnd.openxmlformats-officedocument.presentationml.slide+xml"/>
  <Override PartName="/ppt/slides/slide330.xml" ContentType="application/vnd.openxmlformats-officedocument.presentationml.slide+xml"/>
  <Override PartName="/ppt/notesSlides/notesSlide80.xml" ContentType="application/vnd.openxmlformats-officedocument.presentationml.notesSlide+xml"/>
  <Override PartName="/ppt/slideLayouts/slideLayout20.xml" ContentType="application/vnd.openxmlformats-officedocument.presentationml.slideLayout+xml"/>
  <Override PartName="/ppt/notesSlides/notesSlide170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Masters/notesMaster10.xml" ContentType="application/vnd.openxmlformats-officedocument.presentationml.notesMaster+xml"/>
  <Override PartName="/ppt/slideMasters/slideMaster10.xml" ContentType="application/vnd.openxmlformats-officedocument.presentationml.slideMaster+xml"/>
  <Override PartName="/ppt/theme/theme20.xml" ContentType="application/vnd.openxmlformats-officedocument.theme+xml"/>
  <Override PartName="/ppt/theme/theme10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0"/>
  </p:notesMasterIdLst>
  <p:sldIdLst>
    <p:sldId id="256" r:id="rId2"/>
    <p:sldId id="265" r:id="rId3"/>
    <p:sldId id="264" r:id="rId4"/>
    <p:sldId id="316" r:id="rId5"/>
    <p:sldId id="270" r:id="rId6"/>
    <p:sldId id="273" r:id="rId7"/>
    <p:sldId id="296" r:id="rId8"/>
    <p:sldId id="297" r:id="rId9"/>
    <p:sldId id="299" r:id="rId10"/>
    <p:sldId id="300" r:id="rId11"/>
    <p:sldId id="307" r:id="rId12"/>
    <p:sldId id="302" r:id="rId13"/>
    <p:sldId id="303" r:id="rId14"/>
    <p:sldId id="304" r:id="rId15"/>
    <p:sldId id="301" r:id="rId16"/>
    <p:sldId id="315" r:id="rId17"/>
    <p:sldId id="298" r:id="rId18"/>
    <p:sldId id="261" r:id="rId19"/>
    <p:sldId id="266" r:id="rId20"/>
    <p:sldId id="293" r:id="rId21"/>
    <p:sldId id="294" r:id="rId22"/>
    <p:sldId id="288" r:id="rId23"/>
    <p:sldId id="295" r:id="rId24"/>
    <p:sldId id="289" r:id="rId25"/>
    <p:sldId id="290" r:id="rId26"/>
    <p:sldId id="291" r:id="rId27"/>
    <p:sldId id="292" r:id="rId28"/>
    <p:sldId id="314" r:id="rId29"/>
    <p:sldId id="260" r:id="rId30"/>
    <p:sldId id="309" r:id="rId31"/>
    <p:sldId id="275" r:id="rId32"/>
    <p:sldId id="317" r:id="rId33"/>
    <p:sldId id="305" r:id="rId34"/>
    <p:sldId id="320" r:id="rId35"/>
    <p:sldId id="321" r:id="rId36"/>
    <p:sldId id="322" r:id="rId37"/>
    <p:sldId id="323" r:id="rId38"/>
    <p:sldId id="324" r:id="rId39"/>
    <p:sldId id="325" r:id="rId40"/>
    <p:sldId id="319" r:id="rId41"/>
    <p:sldId id="306" r:id="rId42"/>
    <p:sldId id="310" r:id="rId43"/>
    <p:sldId id="311" r:id="rId44"/>
    <p:sldId id="308" r:id="rId45"/>
    <p:sldId id="318" r:id="rId46"/>
    <p:sldId id="312" r:id="rId47"/>
    <p:sldId id="313" r:id="rId48"/>
    <p:sldId id="278" r:id="rId49"/>
  </p:sldIdLst>
  <p:sldSz cx="9144000" cy="5143500" type="screen16x9"/>
  <p:notesSz cx="6858000" cy="9144000"/>
  <p:embeddedFontLst>
    <p:embeddedFont>
      <p:font typeface="Barlow" pitchFamily="2" charset="77"/>
      <p:regular r:id="rId51"/>
      <p:bold r:id="rId52"/>
      <p:italic r:id="rId53"/>
      <p:boldItalic r:id="rId54"/>
    </p:embeddedFont>
    <p:embeddedFont>
      <p:font typeface="Barlow Light" pitchFamily="2" charset="77"/>
      <p:regular r:id="rId55"/>
      <p:bold r:id="rId56"/>
      <p:italic r:id="rId57"/>
      <p:boldItalic r:id="rId58"/>
    </p:embeddedFont>
    <p:embeddedFont>
      <p:font typeface="Barlow SemiBold" pitchFamily="2" charset="77"/>
      <p:regular r:id="rId59"/>
      <p:bold r:id="rId60"/>
      <p:italic r:id="rId61"/>
      <p:boldItalic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Raleway" panose="020B0503030101060003" pitchFamily="34" charset="77"/>
      <p:regular r:id="rId67"/>
      <p:bold r:id="rId68"/>
      <p:italic r:id="rId69"/>
      <p:boldItalic r:id="rId70"/>
    </p:embeddedFont>
    <p:embeddedFont>
      <p:font typeface="Raleway SemiBold" panose="020B0503030101060003" pitchFamily="34" charset="77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B89"/>
    <a:srgbClr val="575D71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DDE124-9018-784E-9710-F8E9123D5B59}" v="4" dt="2020-05-28T14:52:03.456"/>
  </p1510:revLst>
</p1510:revInfo>
</file>

<file path=ppt/tableStyles.xml><?xml version="1.0" encoding="utf-8"?>
<a:tblStyleLst xmlns:a="http://schemas.openxmlformats.org/drawingml/2006/main" def="{4CAB202C-F16C-4B9C-B91F-FDD1AD080209}">
  <a:tblStyle styleId="{4CAB202C-F16C-4B9C-B91F-FDD1AD0802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39" d="100"/>
          <a:sy n="139" d="100"/>
        </p:scale>
        <p:origin x="17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font" Target="fonts/font24.fntdata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font" Target="fonts/font23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2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 Lamb" userId="3e20b759245d3f89" providerId="LiveId" clId="{AEDDE124-9018-784E-9710-F8E9123D5B59}"/>
    <pc:docChg chg="modSld">
      <pc:chgData name="Jim Lamb" userId="3e20b759245d3f89" providerId="LiveId" clId="{AEDDE124-9018-784E-9710-F8E9123D5B59}" dt="2020-05-28T14:52:06.572" v="3"/>
      <pc:docMkLst>
        <pc:docMk/>
      </pc:docMkLst>
      <pc:sldChg chg="addSp delSp modSp">
        <pc:chgData name="Jim Lamb" userId="3e20b759245d3f89" providerId="LiveId" clId="{AEDDE124-9018-784E-9710-F8E9123D5B59}" dt="2020-05-28T14:52:06.572" v="3"/>
        <pc:sldMkLst>
          <pc:docMk/>
          <pc:sldMk cId="742458092" sldId="294"/>
        </pc:sldMkLst>
        <pc:spChg chg="add del mod">
          <ac:chgData name="Jim Lamb" userId="3e20b759245d3f89" providerId="LiveId" clId="{AEDDE124-9018-784E-9710-F8E9123D5B59}" dt="2020-05-28T14:52:05.607" v="2"/>
          <ac:spMkLst>
            <pc:docMk/>
            <pc:sldMk cId="742458092" sldId="294"/>
            <ac:spMk id="4" creationId="{AFB3065B-8225-4546-8CD5-EA20ABA4276F}"/>
          </ac:spMkLst>
        </pc:spChg>
        <pc:spChg chg="add del mod">
          <ac:chgData name="Jim Lamb" userId="3e20b759245d3f89" providerId="LiveId" clId="{AEDDE124-9018-784E-9710-F8E9123D5B59}" dt="2020-05-28T14:52:06.572" v="3"/>
          <ac:spMkLst>
            <pc:docMk/>
            <pc:sldMk cId="742458092" sldId="294"/>
            <ac:spMk id="5" creationId="{2ABD76D5-619C-6742-82A1-5E27648A035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_rels/notes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Masters/notesMaster10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980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633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602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852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615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02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242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12224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122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946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97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770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26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884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306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812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096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0852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7311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338908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3389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0783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4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4655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0707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8935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879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5899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4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3460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1457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171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7689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8773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0924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6239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21613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216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817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0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azure-devops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lamb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hey@jimlamb.desig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png"/><Relationship Id="rId7" Type="http://schemas.openxmlformats.org/officeDocument/2006/relationships/slide" Target="slide17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60.png"/><Relationship Id="rId5" Type="http://schemas.openxmlformats.org/officeDocument/2006/relationships/image" Target="../media/image40.png"/><Relationship Id="rId10" Type="http://schemas.openxmlformats.org/officeDocument/2006/relationships/slide" Target="slide330.xml"/><Relationship Id="rId4" Type="http://schemas.openxmlformats.org/officeDocument/2006/relationships/slide" Target="slide80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LAMB</a:t>
            </a:r>
            <a:endParaRPr dirty="0"/>
          </a:p>
        </p:txBody>
      </p:sp>
      <p:sp>
        <p:nvSpPr>
          <p:cNvPr id="339" name="Google Shape;406;p15">
            <a:extLst>
              <a:ext uri="{FF2B5EF4-FFF2-40B4-BE49-F238E27FC236}">
                <a16:creationId xmlns:a16="http://schemas.microsoft.com/office/drawing/2014/main" id="{63000808-17F5-4F43-BF99-BC2E1DECA7E0}"/>
              </a:ext>
            </a:extLst>
          </p:cNvPr>
          <p:cNvSpPr txBox="1">
            <a:spLocks/>
          </p:cNvSpPr>
          <p:nvPr/>
        </p:nvSpPr>
        <p:spPr>
          <a:xfrm>
            <a:off x="1085850" y="2964726"/>
            <a:ext cx="4676700" cy="10211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ts val="2800"/>
              </a:lnSpc>
            </a:pPr>
            <a:r>
              <a:rPr lang="en-US" sz="2000" dirty="0">
                <a:solidFill>
                  <a:srgbClr val="757B89"/>
                </a:solidFill>
              </a:rPr>
              <a:t>Sr. UX Designer, Microsoft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9605F-C43C-417B-87B7-1AAD6468B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985" y="415996"/>
            <a:ext cx="3965429" cy="38924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10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5" name="Google Shape;1014;p22">
            <a:extLst>
              <a:ext uri="{FF2B5EF4-FFF2-40B4-BE49-F238E27FC236}">
                <a16:creationId xmlns:a16="http://schemas.microsoft.com/office/drawing/2014/main" id="{25AA20EE-6057-4D41-B968-48EF7E5014C8}"/>
              </a:ext>
            </a:extLst>
          </p:cNvPr>
          <p:cNvSpPr txBox="1">
            <a:spLocks/>
          </p:cNvSpPr>
          <p:nvPr/>
        </p:nvSpPr>
        <p:spPr>
          <a:xfrm>
            <a:off x="3894925" y="697395"/>
            <a:ext cx="4754100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en-US" sz="3000" dirty="0">
                <a:solidFill>
                  <a:schemeClr val="lt1"/>
                </a:solidFill>
                <a:highlight>
                  <a:schemeClr val="accent1"/>
                </a:highlight>
              </a:rPr>
              <a:t>GitHub marketplace</a:t>
            </a:r>
          </a:p>
          <a:p>
            <a:pPr algn="r">
              <a:lnSpc>
                <a:spcPct val="115000"/>
              </a:lnSpc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Pipelines App</a:t>
            </a:r>
          </a:p>
        </p:txBody>
      </p:sp>
    </p:spTree>
    <p:extLst>
      <p:ext uri="{BB962C8B-B14F-4D97-AF65-F5344CB8AC3E}">
        <p14:creationId xmlns:p14="http://schemas.microsoft.com/office/powerpoint/2010/main" val="169534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94925" y="3745395"/>
            <a:ext cx="4754100" cy="10131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Connect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Acquisition flow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11</a:t>
            </a:fld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45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94925" y="3745395"/>
            <a:ext cx="4754100" cy="10131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Select repo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Acquisition flow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12</a:t>
            </a:fld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98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94925" y="3745395"/>
            <a:ext cx="4754100" cy="10131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Configure pipeline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Acquisition flow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13</a:t>
            </a:fld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63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2105" y="3745395"/>
            <a:ext cx="4754100" cy="10131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Save and run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Acquisition flow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14</a:t>
            </a:fld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53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94925" y="3745395"/>
            <a:ext cx="4754100" cy="1013100"/>
          </a:xfrm>
          <a:prstGeom prst="rect">
            <a:avLst/>
          </a:prstGeom>
          <a:noFill/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000" dirty="0">
                <a:solidFill>
                  <a:schemeClr val="lt1"/>
                </a:solidFill>
                <a:highlight>
                  <a:schemeClr val="accent1"/>
                </a:highlight>
              </a:rPr>
            </a:br>
            <a:r>
              <a:rPr lang="en-US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Recorded walkthrough 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15</a:t>
            </a:fld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24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842760" cy="659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479514"/>
            <a:ext cx="6225540" cy="31571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900"/>
              </a:spcAft>
              <a:buSzPts val="1800"/>
              <a:buChar char="▸"/>
            </a:pPr>
            <a:r>
              <a:rPr lang="en-US" dirty="0"/>
              <a:t>Cross-service authentication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900"/>
              </a:spcAft>
              <a:buSzPts val="1800"/>
              <a:buChar char="▸"/>
            </a:pPr>
            <a:r>
              <a:rPr lang="en-US" dirty="0"/>
              <a:t>Balancing approachability for new users with flexibility for experienced ones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900"/>
              </a:spcAft>
              <a:buSzPts val="1800"/>
              <a:buChar char="▸"/>
            </a:pPr>
            <a:r>
              <a:rPr lang="en-US" dirty="0"/>
              <a:t>Getting too far out ahead of the design system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9844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89077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Single pipeline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7DC207D-959E-4559-96EB-BDBA87AC5E2C}"/>
              </a:ext>
            </a:extLst>
          </p:cNvPr>
          <p:cNvSpPr/>
          <p:nvPr/>
        </p:nvSpPr>
        <p:spPr>
          <a:xfrm>
            <a:off x="6345964" y="1410785"/>
            <a:ext cx="2623404" cy="166581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09AA6D-1356-42B4-9DA0-488930A7B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r="8065"/>
          <a:stretch/>
        </p:blipFill>
        <p:spPr bwMode="auto">
          <a:xfrm>
            <a:off x="6345310" y="1707585"/>
            <a:ext cx="2603541" cy="1095286"/>
          </a:xfrm>
          <a:prstGeom prst="rect">
            <a:avLst/>
          </a:prstGeom>
          <a:noFill/>
          <a:scene3d>
            <a:camera prst="isometricLeftDown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583C1B0-2ABF-4547-AF42-60D8E6470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5850" y="3224224"/>
            <a:ext cx="4676700" cy="510705"/>
          </a:xfrm>
        </p:spPr>
        <p:txBody>
          <a:bodyPr/>
          <a:lstStyle/>
          <a:p>
            <a:pPr marL="0" indent="0"/>
            <a:r>
              <a:rPr lang="en-US" dirty="0"/>
              <a:t>Users want to build, package, test, and deploy their software with a single, automated pipeline.</a:t>
            </a:r>
          </a:p>
        </p:txBody>
      </p:sp>
    </p:spTree>
    <p:extLst>
      <p:ext uri="{BB962C8B-B14F-4D97-AF65-F5344CB8AC3E}">
        <p14:creationId xmlns:p14="http://schemas.microsoft.com/office/powerpoint/2010/main" val="208676321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89077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Single pipeline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7DC207D-959E-4559-96EB-BDBA87AC5E2C}"/>
              </a:ext>
            </a:extLst>
          </p:cNvPr>
          <p:cNvSpPr/>
          <p:nvPr/>
        </p:nvSpPr>
        <p:spPr>
          <a:xfrm>
            <a:off x="6345964" y="1410785"/>
            <a:ext cx="2623404" cy="166581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09AA6D-1356-42B4-9DA0-488930A7B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r="8065"/>
          <a:stretch/>
        </p:blipFill>
        <p:spPr bwMode="auto">
          <a:xfrm>
            <a:off x="6345310" y="1707585"/>
            <a:ext cx="2603541" cy="1095286"/>
          </a:xfrm>
          <a:prstGeom prst="rect">
            <a:avLst/>
          </a:prstGeom>
          <a:noFill/>
          <a:scene3d>
            <a:camera prst="isometricLeftDown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583C1B0-2ABF-4547-AF42-60D8E6470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5850" y="3224224"/>
            <a:ext cx="4676700" cy="510705"/>
          </a:xfrm>
        </p:spPr>
        <p:txBody>
          <a:bodyPr/>
          <a:lstStyle/>
          <a:p>
            <a:pPr marL="0" indent="0"/>
            <a:r>
              <a:rPr lang="en-US" dirty="0"/>
              <a:t>Users want to build, package, test, and deploy their software with a single, automated pipeline.</a:t>
            </a:r>
          </a:p>
        </p:txBody>
      </p:sp>
    </p:spTree>
    <p:extLst>
      <p:ext uri="{BB962C8B-B14F-4D97-AF65-F5344CB8AC3E}">
        <p14:creationId xmlns:p14="http://schemas.microsoft.com/office/powerpoint/2010/main" val="2086763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659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479514"/>
            <a:ext cx="5640900" cy="31571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900"/>
              </a:spcAft>
              <a:buSzPts val="1800"/>
              <a:buChar char="▸"/>
            </a:pPr>
            <a:r>
              <a:rPr lang="en-US" dirty="0"/>
              <a:t>Integrate the build and release areas of Azure DevOps into a single pipeline experience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900"/>
              </a:spcAft>
              <a:buSzPts val="1800"/>
              <a:buChar char="▸"/>
            </a:pPr>
            <a:r>
              <a:rPr lang="en-US" dirty="0"/>
              <a:t>Support configuration as code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900"/>
              </a:spcAft>
              <a:buSzPts val="1800"/>
              <a:buChar char="▸"/>
            </a:pPr>
            <a:r>
              <a:rPr lang="en-US" dirty="0"/>
              <a:t>Preserve support for complex scenarios while simplifying the experience for most users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57B89"/>
                </a:solidFill>
              </a:rPr>
              <a:t>I worked with two other designers (who were new to the team) and two researchers over about 9 months.</a:t>
            </a:r>
            <a:endParaRPr dirty="0">
              <a:solidFill>
                <a:srgbClr val="757B89"/>
              </a:solidFill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745395"/>
            <a:ext cx="4754100" cy="10131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Overview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Build and Release screens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19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I’m a user experience designer, product strategist, and information architect.</a:t>
            </a:r>
            <a:endParaRPr sz="24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323548"/>
            <a:ext cx="3667200" cy="24655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I help teams create products and experiences that solve real user problems.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I use flow mapping, storyboarding, and prototyping to inform and guide the product development process.</a:t>
            </a:r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/>
          <a:srcRect r="4183"/>
          <a:stretch/>
        </p:blipFill>
        <p:spPr>
          <a:xfrm rot="10800000" flipH="1" flipV="1">
            <a:off x="4595532" y="927"/>
            <a:ext cx="4550769" cy="5142573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745395"/>
            <a:ext cx="4754100" cy="10131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Previous Build UI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20</a:t>
            </a:fld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78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4123375" y="3745395"/>
            <a:ext cx="4754100" cy="10131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Information architecture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21</a:t>
            </a:fld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5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745395"/>
            <a:ext cx="4754100" cy="10131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Single pipeline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Early exploration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22</a:t>
            </a:fld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67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745395"/>
            <a:ext cx="4754100" cy="10131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Single pipeline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Mock for usability study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23</a:t>
            </a:fld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68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745395"/>
            <a:ext cx="4754100" cy="10131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Single pipeline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Pipeline runs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24</a:t>
            </a:fld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40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745395"/>
            <a:ext cx="4754100" cy="10131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Single pipeline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Branches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25</a:t>
            </a:fld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08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745395"/>
            <a:ext cx="4754100" cy="10131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Single pipeline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Analytics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26</a:t>
            </a:fld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9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94925" y="362115"/>
            <a:ext cx="4754100" cy="10131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Single pipeline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Pipeline run details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27</a:t>
            </a:fld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84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6D6185-3082-4CB8-B794-8FA3DAB24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961" y="0"/>
            <a:ext cx="2912339" cy="5143500"/>
          </a:xfrm>
          <a:prstGeom prst="rect">
            <a:avLst/>
          </a:prstGeom>
        </p:spPr>
      </p:pic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User research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12972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Aft>
                <a:spcPts val="900"/>
              </a:spcAft>
            </a:pPr>
            <a:r>
              <a:rPr lang="en-US" dirty="0"/>
              <a:t>Directed interviews, roundtables, and card sorts with “modern developers”</a:t>
            </a:r>
          </a:p>
          <a:p>
            <a:pPr lvl="0">
              <a:spcAft>
                <a:spcPts val="900"/>
              </a:spcAft>
            </a:pPr>
            <a:r>
              <a:rPr lang="en-US" dirty="0"/>
              <a:t>User feedback</a:t>
            </a:r>
          </a:p>
          <a:p>
            <a:pPr lvl="0">
              <a:spcAft>
                <a:spcPts val="900"/>
              </a:spcAft>
            </a:pPr>
            <a:r>
              <a:rPr lang="en-US" dirty="0"/>
              <a:t>Usability tests based on static mock-ups and click-through prototypes</a:t>
            </a:r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I liked the ease of use and intuitive nature of the design. I liked how the different groupings were done. It was easy to see.</a:t>
            </a:r>
            <a:endParaRPr dirty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6268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areas of focus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518672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Product Strategy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Align design with an iterative product release process allows for customer feedback and continuous improvement.</a:t>
            </a:r>
            <a:endParaRPr dirty="0"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90250" y="1518672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Information Architecture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Understand the users’ mental model of the problem domain. Use labeling, navigation, and search systems to organize and present data in the most useful way.</a:t>
            </a:r>
            <a:endParaRPr dirty="0"/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518672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Experience Design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Understand the user’s experience from end-to-end including aspects beyond the screen. Use wireframes, storyboards, and prototypes to clearly communicate designs.</a:t>
            </a:r>
            <a:endParaRPr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94925" y="3745395"/>
            <a:ext cx="4754100" cy="1013100"/>
          </a:xfrm>
          <a:prstGeom prst="rect">
            <a:avLst/>
          </a:prstGeom>
          <a:noFill/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000" dirty="0">
                <a:solidFill>
                  <a:schemeClr val="lt1"/>
                </a:solidFill>
                <a:highlight>
                  <a:schemeClr val="accent1"/>
                </a:highlight>
              </a:rPr>
            </a:br>
            <a:r>
              <a:rPr lang="en-US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Recorded walkthrough 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30</a:t>
            </a:fld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60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Mobile </a:t>
            </a:r>
            <a:r>
              <a:rPr lang="en-US" sz="3000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views</a:t>
            </a:r>
            <a:endParaRPr sz="3000" dirty="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We also designed mobile versions of commonly used views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962" name="Google Shape;1962;p31"/>
          <p:cNvSpPr/>
          <p:nvPr/>
        </p:nvSpPr>
        <p:spPr>
          <a:xfrm>
            <a:off x="5300136" y="772185"/>
            <a:ext cx="1745400" cy="31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31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5248684" y="413748"/>
            <a:ext cx="1842985" cy="3497852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80E1C1-14AA-41ED-8623-311F17EC2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38" b="12962"/>
          <a:stretch/>
        </p:blipFill>
        <p:spPr>
          <a:xfrm>
            <a:off x="5298506" y="756907"/>
            <a:ext cx="1752078" cy="2834018"/>
          </a:xfrm>
          <a:prstGeom prst="rect">
            <a:avLst/>
          </a:prstGeom>
        </p:spPr>
      </p:pic>
      <p:grpSp>
        <p:nvGrpSpPr>
          <p:cNvPr id="1969" name="Google Shape;1969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842760" cy="659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479514"/>
            <a:ext cx="6781800" cy="31571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900"/>
              </a:spcAft>
              <a:buSzPts val="1800"/>
              <a:buChar char="▸"/>
            </a:pPr>
            <a:r>
              <a:rPr lang="en-US" dirty="0"/>
              <a:t>Simpler isn’t always better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900"/>
              </a:spcAft>
              <a:buSzPts val="1800"/>
              <a:buChar char="▸"/>
            </a:pPr>
            <a:r>
              <a:rPr lang="en-US" dirty="0"/>
              <a:t>Design for scale </a:t>
            </a:r>
            <a:r>
              <a:rPr lang="en-US" b="1" dirty="0"/>
              <a:t>and</a:t>
            </a:r>
            <a:r>
              <a:rPr lang="en-US" dirty="0"/>
              <a:t> performance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900"/>
              </a:spcAft>
              <a:buSzPts val="1800"/>
              <a:buChar char="▸"/>
            </a:pPr>
            <a:r>
              <a:rPr lang="en-US" dirty="0"/>
              <a:t>Don’t over index for features users haven’t adopted yet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7217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89077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Failure analysis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3C1B0-2ABF-4547-AF42-60D8E6470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5850" y="3224224"/>
            <a:ext cx="4676700" cy="510705"/>
          </a:xfrm>
        </p:spPr>
        <p:txBody>
          <a:bodyPr/>
          <a:lstStyle/>
          <a:p>
            <a:pPr marL="0" indent="0"/>
            <a:r>
              <a:rPr lang="en-US" dirty="0"/>
              <a:t>Diagnosing pipeline run failures can be challenging.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E15B468-949E-427A-B255-668F9C55C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000" r="21954"/>
          <a:stretch/>
        </p:blipFill>
        <p:spPr>
          <a:xfrm>
            <a:off x="6013450" y="143597"/>
            <a:ext cx="3136250" cy="379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0650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89077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Failure analysis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3C1B0-2ABF-4547-AF42-60D8E6470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5850" y="3224224"/>
            <a:ext cx="4676700" cy="510705"/>
          </a:xfrm>
        </p:spPr>
        <p:txBody>
          <a:bodyPr/>
          <a:lstStyle/>
          <a:p>
            <a:pPr marL="0" indent="0"/>
            <a:r>
              <a:rPr lang="en-US" dirty="0"/>
              <a:t>Diagnosing pipeline run failures can be challenging.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E15B468-949E-427A-B255-668F9C55C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000" r="21954"/>
          <a:stretch/>
        </p:blipFill>
        <p:spPr>
          <a:xfrm>
            <a:off x="6013450" y="143597"/>
            <a:ext cx="3136250" cy="379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06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659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479514"/>
            <a:ext cx="5640900" cy="31571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900"/>
              </a:spcAft>
              <a:buSzPts val="1800"/>
              <a:buChar char="▸"/>
            </a:pPr>
            <a:r>
              <a:rPr lang="en-US" dirty="0"/>
              <a:t>Provide decision support for failed runs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900"/>
              </a:spcAft>
              <a:buSzPts val="1800"/>
              <a:buChar char="▸"/>
            </a:pPr>
            <a:r>
              <a:rPr lang="en-US" dirty="0"/>
              <a:t>Improve customer satisfaction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900"/>
              </a:spcAft>
              <a:buSzPts val="1800"/>
              <a:buChar char="▸"/>
            </a:pPr>
            <a:r>
              <a:rPr lang="en-US" dirty="0"/>
              <a:t>Reduce support costs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57B89"/>
                </a:solidFill>
              </a:rPr>
              <a:t>I proposed this experience when my team was looking for ways to reduce support costs without negatively affecting customers.</a:t>
            </a:r>
            <a:endParaRPr dirty="0">
              <a:solidFill>
                <a:srgbClr val="757B89"/>
              </a:solidFill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0053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408775" y="3759365"/>
            <a:ext cx="4754100" cy="1013100"/>
          </a:xfrm>
          <a:prstGeom prst="rect">
            <a:avLst/>
          </a:prstGeom>
          <a:noFill/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Error analysis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Overview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35</a:t>
            </a:fld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28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408775" y="3759365"/>
            <a:ext cx="4754100" cy="1013100"/>
          </a:xfrm>
          <a:prstGeom prst="rect">
            <a:avLst/>
          </a:prstGeom>
          <a:noFill/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Error analysis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Variables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36</a:t>
            </a:fld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12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408775" y="3759365"/>
            <a:ext cx="4754100" cy="1013100"/>
          </a:xfrm>
          <a:prstGeom prst="rect">
            <a:avLst/>
          </a:prstGeom>
          <a:noFill/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Error analysis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Task settings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37</a:t>
            </a:fld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71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408775" y="3759365"/>
            <a:ext cx="4754100" cy="1013100"/>
          </a:xfrm>
          <a:prstGeom prst="rect">
            <a:avLst/>
          </a:prstGeom>
          <a:noFill/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Error analysis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YAML history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38</a:t>
            </a:fld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04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659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479514"/>
            <a:ext cx="6153150" cy="31571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900"/>
              </a:spcAft>
              <a:buSzPts val="1800"/>
              <a:buChar char="▸"/>
            </a:pPr>
            <a:r>
              <a:rPr lang="en-US" dirty="0"/>
              <a:t>Lobbying product management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900"/>
              </a:spcAft>
              <a:buSzPts val="1800"/>
              <a:buChar char="▸"/>
            </a:pPr>
            <a:r>
              <a:rPr lang="en-US" dirty="0"/>
              <a:t>Staged delivery</a:t>
            </a:r>
          </a:p>
          <a:p>
            <a:pPr marL="457200" lvl="0" indent="-342900" algn="l" rtl="0">
              <a:spcBef>
                <a:spcPts val="0"/>
              </a:spcBef>
              <a:spcAft>
                <a:spcPts val="900"/>
              </a:spcAft>
              <a:buSzPts val="1800"/>
              <a:buChar char="▸"/>
            </a:pPr>
            <a:r>
              <a:rPr lang="en-US" dirty="0"/>
              <a:t>Feature prioritization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57B89"/>
                </a:solidFill>
              </a:rPr>
              <a:t>Product management recently agreed to the first stage of this work. I’m working with the engineering team to deliver it now.</a:t>
            </a:r>
            <a:endParaRPr dirty="0">
              <a:solidFill>
                <a:srgbClr val="757B89"/>
              </a:solidFill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6077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About </a:t>
            </a:r>
            <a:br>
              <a:rPr lang="en-US" sz="3600" dirty="0"/>
            </a:br>
            <a:r>
              <a:rPr lang="en-US" sz="3600" dirty="0"/>
              <a:t>Azure DevOps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Azure DevOps is a Software as a service (SaaS) platform from Microsoft that provides an end-to-end DevOps toolchain for developing and deploying software.</a:t>
            </a:r>
            <a:endParaRPr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 descr="A picture containing photo, various, different, computer&#10;&#10;Description automatically generated">
            <a:extLst>
              <a:ext uri="{FF2B5EF4-FFF2-40B4-BE49-F238E27FC236}">
                <a16:creationId xmlns:a16="http://schemas.microsoft.com/office/drawing/2014/main" id="{14EFE6E5-F835-462F-8C34-A457E03E3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400" y="681800"/>
            <a:ext cx="4407478" cy="37799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89077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 logs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3C1B0-2ABF-4547-AF42-60D8E6470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5850" y="3224224"/>
            <a:ext cx="4676700" cy="510705"/>
          </a:xfrm>
        </p:spPr>
        <p:txBody>
          <a:bodyPr/>
          <a:lstStyle/>
          <a:p>
            <a:pPr marL="0" indent="0"/>
            <a:r>
              <a:rPr lang="en-US" dirty="0"/>
              <a:t>Users need to follow runs as they progress and easily investigate failures.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E15B468-949E-427A-B255-668F9C55C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000" r="21954"/>
          <a:stretch/>
        </p:blipFill>
        <p:spPr>
          <a:xfrm>
            <a:off x="6013450" y="143597"/>
            <a:ext cx="3136250" cy="379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66115"/>
      </p:ext>
    </p:extLst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659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 logs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479514"/>
            <a:ext cx="5640900" cy="31571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900"/>
              </a:spcAft>
              <a:buSzPts val="1800"/>
              <a:buChar char="▸"/>
            </a:pPr>
            <a:r>
              <a:rPr lang="en-US" dirty="0"/>
              <a:t>Improve performance, especially at scale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900"/>
              </a:spcAft>
              <a:buSzPts val="1800"/>
              <a:buChar char="▸"/>
            </a:pPr>
            <a:r>
              <a:rPr lang="en-US" dirty="0"/>
              <a:t>Simplify navigation to errors and warnings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900"/>
              </a:spcAft>
              <a:buSzPts val="1800"/>
              <a:buChar char="▸"/>
            </a:pPr>
            <a:r>
              <a:rPr lang="en-US" dirty="0"/>
              <a:t>Make it easier to follow runs in progress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57B89"/>
                </a:solidFill>
              </a:rPr>
              <a:t>I was the only designer iterating on work by two designers who had left the team. Over about 3 months, I worked closely with engineering to solve several interaction issues with the previous design.</a:t>
            </a:r>
            <a:endParaRPr dirty="0">
              <a:solidFill>
                <a:srgbClr val="757B89"/>
              </a:solidFill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6271065"/>
      </p:ext>
    </p:extLst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94925" y="3759365"/>
            <a:ext cx="4754100" cy="10131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Pipeline logs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Multiple stages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42</a:t>
            </a:fld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97627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94925" y="3759365"/>
            <a:ext cx="4754100" cy="10131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Pipeline logs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Error presentation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43</a:t>
            </a:fld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28237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488785" y="3745395"/>
            <a:ext cx="4754100" cy="1013100"/>
          </a:xfrm>
          <a:prstGeom prst="rect">
            <a:avLst/>
          </a:prstGeom>
          <a:noFill/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Recorded walkthrough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44</a:t>
            </a:fld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1210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842760" cy="659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479514"/>
            <a:ext cx="6781800" cy="31571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Aft>
                <a:spcPts val="600"/>
              </a:spcAft>
              <a:buSzPts val="1800"/>
              <a:buChar char="▸"/>
            </a:pPr>
            <a:r>
              <a:rPr lang="en-US" dirty="0"/>
              <a:t>Keyboard navigation</a:t>
            </a:r>
            <a:endParaRPr dirty="0"/>
          </a:p>
          <a:p>
            <a:pPr marL="457200" lvl="0" indent="-342900" algn="l" rtl="0">
              <a:spcAft>
                <a:spcPts val="600"/>
              </a:spcAft>
              <a:buSzPts val="1800"/>
              <a:buChar char="▸"/>
            </a:pPr>
            <a:r>
              <a:rPr lang="en-US" dirty="0"/>
              <a:t>Using another team’s component (Visual Studio Code)</a:t>
            </a:r>
          </a:p>
          <a:p>
            <a:pPr marL="457200" lvl="0" indent="-342900" algn="l" rtl="0">
              <a:spcAft>
                <a:spcPts val="600"/>
              </a:spcAft>
              <a:buSzPts val="1800"/>
              <a:buChar char="▸"/>
            </a:pPr>
            <a:r>
              <a:rPr lang="en-US" dirty="0"/>
              <a:t>Accessible color schemes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3166342"/>
      </p:ext>
    </p:extLst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659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Other projects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479514"/>
            <a:ext cx="6800850" cy="31571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Aft>
                <a:spcPts val="600"/>
              </a:spcAft>
              <a:buSzPts val="1800"/>
              <a:buChar char="▸"/>
            </a:pPr>
            <a:r>
              <a:rPr lang="en-US" dirty="0"/>
              <a:t>Pipeline run log view improvements</a:t>
            </a:r>
          </a:p>
          <a:p>
            <a:pPr marL="457200" lvl="0" indent="-342900" algn="l" rtl="0">
              <a:spcAft>
                <a:spcPts val="600"/>
              </a:spcAft>
              <a:buSzPts val="1800"/>
              <a:buChar char="▸"/>
            </a:pPr>
            <a:r>
              <a:rPr lang="en-US" dirty="0"/>
              <a:t>Onboarding to Azure’s Kubernetes Service</a:t>
            </a:r>
          </a:p>
          <a:p>
            <a:pPr marL="457200" lvl="0" indent="-342900" algn="l" rtl="0">
              <a:spcAft>
                <a:spcPts val="600"/>
              </a:spcAft>
              <a:buSzPts val="1800"/>
              <a:buChar char="▸"/>
            </a:pPr>
            <a:r>
              <a:rPr lang="en-US" dirty="0"/>
              <a:t>Notifications for Teams and Slack</a:t>
            </a:r>
          </a:p>
          <a:p>
            <a:pPr marL="457200" lvl="0" indent="-342900" algn="l" rtl="0">
              <a:spcAft>
                <a:spcPts val="600"/>
              </a:spcAft>
              <a:buSzPts val="1800"/>
              <a:buChar char="▸"/>
            </a:pPr>
            <a:r>
              <a:rPr lang="en-US" dirty="0"/>
              <a:t>Intelligent pipeline YAML editor </a:t>
            </a:r>
          </a:p>
          <a:p>
            <a:pPr marL="457200" lvl="0" indent="-342900" algn="l" rtl="0">
              <a:spcAft>
                <a:spcPts val="600"/>
              </a:spcAft>
              <a:buSzPts val="1800"/>
              <a:buChar char="▸"/>
            </a:pPr>
            <a:r>
              <a:rPr lang="en-US" dirty="0"/>
              <a:t>Accessibility Insights integration with GitHub Actions</a:t>
            </a:r>
          </a:p>
          <a:p>
            <a:pPr marL="457200" lvl="0" indent="-342900" algn="l" rtl="0">
              <a:spcAft>
                <a:spcPts val="600"/>
              </a:spcAft>
              <a:buSzPts val="1800"/>
              <a:buChar char="▸"/>
            </a:pPr>
            <a:r>
              <a:rPr lang="en-US" dirty="0"/>
              <a:t>Pipeline run retention and settings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60323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191825" cy="659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system contributions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377950"/>
            <a:ext cx="6800850" cy="27062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▸"/>
            </a:pPr>
            <a:r>
              <a:rPr lang="en-US" dirty="0"/>
              <a:t>Navigating multiple pages within a panel/fly-out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▸"/>
            </a:pPr>
            <a:r>
              <a:rPr lang="en-US" dirty="0"/>
              <a:t>Zero data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▸"/>
            </a:pPr>
            <a:r>
              <a:rPr lang="en-US" dirty="0"/>
              <a:t>Master-detail</a:t>
            </a:r>
          </a:p>
          <a:p>
            <a:pPr>
              <a:spcAft>
                <a:spcPts val="600"/>
              </a:spcAft>
            </a:pPr>
            <a:r>
              <a:rPr lang="en-US" dirty="0"/>
              <a:t>Accordion, collapsible card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▸"/>
            </a:pPr>
            <a:r>
              <a:rPr lang="en-US" dirty="0"/>
              <a:t>Segmented control  (choice chips)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SzPts val="1800"/>
              <a:buChar char="▸"/>
            </a:pPr>
            <a:r>
              <a:rPr lang="en-US" dirty="0"/>
              <a:t>Multi-pane workspaces</a:t>
            </a:r>
          </a:p>
          <a:p>
            <a:pPr marL="114300" lvl="0" indent="0">
              <a:spcAft>
                <a:spcPts val="600"/>
              </a:spcAft>
              <a:buNone/>
            </a:pPr>
            <a:r>
              <a:rPr lang="en-US" dirty="0">
                <a:hlinkClick r:id="rId3"/>
              </a:rPr>
              <a:t>https://developer.microsoft.com/en-us/azure-devops/</a:t>
            </a:r>
            <a:endParaRPr lang="en-US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2956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534582" cy="23228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at: </a:t>
            </a:r>
            <a:endParaRPr dirty="0"/>
          </a:p>
          <a:p>
            <a:pPr lvl="0"/>
            <a:r>
              <a:rPr lang="en-US" dirty="0">
                <a:hlinkClick r:id="rId3"/>
              </a:rPr>
              <a:t>https://www.linkedin.com/in/jlamb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dirty="0">
                <a:hlinkClick r:id="rId4"/>
              </a:rPr>
              <a:t>hey</a:t>
            </a:r>
            <a:r>
              <a:rPr lang="en" dirty="0">
                <a:hlinkClick r:id="rId4"/>
              </a:rPr>
              <a:t>@</a:t>
            </a:r>
            <a:r>
              <a:rPr lang="en-US" dirty="0" err="1">
                <a:hlinkClick r:id="rId4"/>
              </a:rPr>
              <a:t>jimlamb.design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919-475-7244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1,014,426</a:t>
            </a:r>
            <a:endParaRPr sz="9600" dirty="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Long-term engaged Azure DevOps users as of 3/17/2020</a:t>
            </a:r>
            <a:endParaRPr dirty="0"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useful concepts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Pipeline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Made up of one or more stages, a pipeline can build code or deploy to one or more environments.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Stage</a:t>
            </a:r>
            <a:endParaRPr b="1" dirty="0"/>
          </a:p>
          <a:p>
            <a:pPr marL="0" lvl="0" indent="0">
              <a:buNone/>
            </a:pPr>
            <a:r>
              <a:rPr lang="en-US" sz="1200" dirty="0"/>
              <a:t>A stage is a way of organizing jobs in a pipeline and each stage can have one or more jobs.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Job</a:t>
            </a:r>
            <a:endParaRPr b="1" dirty="0"/>
          </a:p>
          <a:p>
            <a:pPr marL="0" lvl="0" indent="0">
              <a:buNone/>
            </a:pPr>
            <a:r>
              <a:rPr lang="en-US" sz="1200" dirty="0"/>
              <a:t>Each job runs on one agent. </a:t>
            </a: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Agent</a:t>
            </a:r>
            <a:endParaRPr b="1" dirty="0"/>
          </a:p>
          <a:p>
            <a:pPr marL="0" indent="0">
              <a:buNone/>
            </a:pPr>
            <a:r>
              <a:rPr lang="en-US" sz="1200" dirty="0"/>
              <a:t>An agent is a physical or virtual machine that runs a job containing one or more steps.</a:t>
            </a:r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Step</a:t>
            </a:r>
            <a:endParaRPr b="1" dirty="0"/>
          </a:p>
          <a:p>
            <a:pPr marL="0" lvl="0" indent="0">
              <a:buNone/>
            </a:pPr>
            <a:r>
              <a:rPr lang="en-US" sz="1200" dirty="0"/>
              <a:t>A step can be a task or script and is the smallest building block of a pipeline.</a:t>
            </a:r>
            <a:endParaRPr sz="1200" dirty="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Trigger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Tells a pipeline when to run.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659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Recent projects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3257550"/>
            <a:ext cx="5640900" cy="1379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I’m the primary designer for Azure Pipelines. I worked with a team of eleven designers and one researcher to support Azure DevOps’ 300+ engineers and program managers.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2A2F02BC-D3A1-4CEA-8D4F-E3FAEE01BB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6391413"/>
                  </p:ext>
                </p:extLst>
              </p:nvPr>
            </p:nvGraphicFramePr>
            <p:xfrm>
              <a:off x="457200" y="1618297"/>
              <a:ext cx="2286000" cy="1285875"/>
            </p:xfrm>
            <a:graphic>
              <a:graphicData uri="http://schemas.microsoft.com/office/powerpoint/2016/slidezoom">
                <pslz:sldZm>
                  <pslz:sldZmObj sldId="297" cId="2532726880">
                    <pslz:zmPr id="{5D9F1EC3-2AAE-42FD-A821-9E43369EBD9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A2F02BC-D3A1-4CEA-8D4F-E3FAEE01BB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200" y="1618297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E816E01E-7609-49AE-A03D-0FFBE4150F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743411"/>
                  </p:ext>
                </p:extLst>
              </p:nvPr>
            </p:nvGraphicFramePr>
            <p:xfrm>
              <a:off x="3041650" y="1618296"/>
              <a:ext cx="2286000" cy="1285875"/>
            </p:xfrm>
            <a:graphic>
              <a:graphicData uri="http://schemas.microsoft.com/office/powerpoint/2016/slidezoom">
                <pslz:sldZm>
                  <pslz:sldZmObj sldId="298" cId="2086763213">
                    <pslz:zmPr id="{AE49446C-8B7F-415E-BEFC-6A65C5C52265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816E01E-7609-49AE-A03D-0FFBE4150F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41650" y="1618296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D7A99D32-B3DA-4779-9538-4E9CCB9695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092864"/>
                  </p:ext>
                </p:extLst>
              </p:nvPr>
            </p:nvGraphicFramePr>
            <p:xfrm>
              <a:off x="5626100" y="1618295"/>
              <a:ext cx="2286000" cy="1285875"/>
            </p:xfrm>
            <a:graphic>
              <a:graphicData uri="http://schemas.microsoft.com/office/powerpoint/2016/slidezoom">
                <pslz:sldZm>
                  <pslz:sldZmObj sldId="305" cId="1246006509">
                    <pslz:zmPr id="{9968A9FE-66C2-4DB9-8591-77D60F1712CA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7A99D32-B3DA-4779-9538-4E9CCB9695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26100" y="1618295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562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8963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 app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3C1B0-2ABF-4547-AF42-60D8E6470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5850" y="3139055"/>
            <a:ext cx="4676700" cy="384167"/>
          </a:xfrm>
        </p:spPr>
        <p:txBody>
          <a:bodyPr/>
          <a:lstStyle/>
          <a:p>
            <a:pPr marL="0" indent="0"/>
            <a:r>
              <a:rPr lang="en-US" dirty="0"/>
              <a:t>GitHub </a:t>
            </a:r>
            <a:r>
              <a:rPr lang="en-US" dirty="0">
                <a:solidFill>
                  <a:srgbClr val="757B89"/>
                </a:solidFill>
              </a:rPr>
              <a:t>users</a:t>
            </a:r>
            <a:r>
              <a:rPr lang="en-US" dirty="0"/>
              <a:t> want to setup continuous integration &amp; deployment quickly and easily.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39D8D333-BA83-42FD-870A-9F3E29F89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430" y="1165860"/>
            <a:ext cx="3198585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268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8963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 app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3C1B0-2ABF-4547-AF42-60D8E6470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5850" y="3139055"/>
            <a:ext cx="4676700" cy="384167"/>
          </a:xfrm>
        </p:spPr>
        <p:txBody>
          <a:bodyPr/>
          <a:lstStyle/>
          <a:p>
            <a:pPr marL="0" indent="0"/>
            <a:r>
              <a:rPr lang="en-US" dirty="0"/>
              <a:t>GitHub </a:t>
            </a:r>
            <a:r>
              <a:rPr lang="en-US" dirty="0">
                <a:solidFill>
                  <a:srgbClr val="757B89"/>
                </a:solidFill>
              </a:rPr>
              <a:t>users</a:t>
            </a:r>
            <a:r>
              <a:rPr lang="en-US" dirty="0"/>
              <a:t> want to setup continuous integration &amp; deployment quickly and easily.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39D8D333-BA83-42FD-870A-9F3E29F89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430" y="1165860"/>
            <a:ext cx="3198585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26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842760" cy="659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479514"/>
            <a:ext cx="6225540" cy="31571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900"/>
              </a:spcAft>
              <a:buSzPts val="1800"/>
              <a:buChar char="▸"/>
            </a:pPr>
            <a:r>
              <a:rPr lang="en-US" dirty="0"/>
              <a:t>Help GitHub users get started with Azure Pipelines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900"/>
              </a:spcAft>
              <a:buSzPts val="1800"/>
              <a:buChar char="▸"/>
            </a:pPr>
            <a:r>
              <a:rPr lang="en-US" dirty="0"/>
              <a:t>Use GitHub’s new App model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900"/>
              </a:spcAft>
              <a:buSzPts val="1800"/>
              <a:buChar char="▸"/>
            </a:pPr>
            <a:r>
              <a:rPr lang="en-US" dirty="0"/>
              <a:t>Support configuration-as-code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57B89"/>
                </a:solidFill>
              </a:rPr>
              <a:t>I was the lead designer for this project supporting a team of about 12 engineers with 1 program manager over about 3 months. I worked closely with the design system team as we defined new patterns and components to support this experience.</a:t>
            </a:r>
            <a:endParaRPr dirty="0">
              <a:solidFill>
                <a:srgbClr val="757B89"/>
              </a:solidFill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1481866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2920</TotalTime>
  <Words>958</Words>
  <Application>Microsoft Macintosh PowerPoint</Application>
  <PresentationFormat>On-screen Show (16:9)</PresentationFormat>
  <Paragraphs>195</Paragraphs>
  <Slides>48</Slides>
  <Notes>48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Barlow SemiBold</vt:lpstr>
      <vt:lpstr>Raleway SemiBold</vt:lpstr>
      <vt:lpstr>Barlow Light</vt:lpstr>
      <vt:lpstr>Barlow</vt:lpstr>
      <vt:lpstr>Raleway</vt:lpstr>
      <vt:lpstr>Calibri</vt:lpstr>
      <vt:lpstr>Arial</vt:lpstr>
      <vt:lpstr>Gaoler template</vt:lpstr>
      <vt:lpstr>JIM LAMB</vt:lpstr>
      <vt:lpstr>I’m a user experience designer, product strategist, and information architect.</vt:lpstr>
      <vt:lpstr>My areas of focus</vt:lpstr>
      <vt:lpstr>About  Azure DevOps</vt:lpstr>
      <vt:lpstr>1,014,426</vt:lpstr>
      <vt:lpstr>Some useful concepts</vt:lpstr>
      <vt:lpstr>Recent projects</vt:lpstr>
      <vt:lpstr>GitHub app</vt:lpstr>
      <vt:lpstr>Goals</vt:lpstr>
      <vt:lpstr>PowerPoint Presentation</vt:lpstr>
      <vt:lpstr>Connect Acquisition flow</vt:lpstr>
      <vt:lpstr>Select repo Acquisition flow</vt:lpstr>
      <vt:lpstr>Configure pipeline Acquisition flow</vt:lpstr>
      <vt:lpstr>Save and run Acquisition flow</vt:lpstr>
      <vt:lpstr> Recorded walkthrough </vt:lpstr>
      <vt:lpstr>Challenges</vt:lpstr>
      <vt:lpstr>Single pipeline</vt:lpstr>
      <vt:lpstr>Goals</vt:lpstr>
      <vt:lpstr>Overview Build and Release screens</vt:lpstr>
      <vt:lpstr> Previous Build UI</vt:lpstr>
      <vt:lpstr> Information architecture</vt:lpstr>
      <vt:lpstr>Single pipeline Early exploration</vt:lpstr>
      <vt:lpstr>Single pipeline Mock for usability study</vt:lpstr>
      <vt:lpstr>Single pipeline Pipeline runs</vt:lpstr>
      <vt:lpstr>Single pipeline Branches</vt:lpstr>
      <vt:lpstr>Single pipeline Analytics</vt:lpstr>
      <vt:lpstr>Single pipeline Pipeline run details</vt:lpstr>
      <vt:lpstr>User research</vt:lpstr>
      <vt:lpstr>PowerPoint Presentation</vt:lpstr>
      <vt:lpstr> Recorded walkthrough </vt:lpstr>
      <vt:lpstr>PowerPoint Presentation</vt:lpstr>
      <vt:lpstr>Challenges</vt:lpstr>
      <vt:lpstr>Failure analysis</vt:lpstr>
      <vt:lpstr>Goals</vt:lpstr>
      <vt:lpstr>Error analysis Overview</vt:lpstr>
      <vt:lpstr>Error analysis Variables</vt:lpstr>
      <vt:lpstr>Error analysis Task settings</vt:lpstr>
      <vt:lpstr>Error analysis YAML history</vt:lpstr>
      <vt:lpstr>Challenges</vt:lpstr>
      <vt:lpstr>Pipeline logs</vt:lpstr>
      <vt:lpstr>Pipeline logs</vt:lpstr>
      <vt:lpstr>Pipeline logs Multiple stages</vt:lpstr>
      <vt:lpstr>Pipeline logs Error presentation</vt:lpstr>
      <vt:lpstr>Recorded walkthrough</vt:lpstr>
      <vt:lpstr>Challenges</vt:lpstr>
      <vt:lpstr>Other projects</vt:lpstr>
      <vt:lpstr>Design system contributions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Jim Lamb</dc:creator>
  <cp:lastModifiedBy>Jim Lamb</cp:lastModifiedBy>
  <cp:revision>2</cp:revision>
  <dcterms:modified xsi:type="dcterms:W3CDTF">2020-05-28T14:53:09Z</dcterms:modified>
</cp:coreProperties>
</file>